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669088" cy="99266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D08656-8FEB-4214-913A-2F96376E03DA}">
  <a:tblStyle styleId="{38D08656-8FEB-4214-913A-2F96376E03DA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C38C0DF-37B9-4BF1-8E1B-6CEDD9C0CE53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6E189B8-AC8E-4B03-9A70-9E7ADA37398F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716DEF1-5590-4096-A41D-54B2C47E0AFC}" styleName="Table_3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90838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90838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7"/>
            <a:ext cx="4960937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31338"/>
            <a:ext cx="2890838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90838" cy="495299"/>
          </a:xfrm>
          <a:prstGeom prst="rect">
            <a:avLst/>
          </a:prstGeom>
          <a:noFill/>
          <a:ln>
            <a:noFill/>
          </a:ln>
        </p:spPr>
        <p:txBody>
          <a:bodyPr lIns="94825" tIns="47400" rIns="94825" bIns="474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90587" y="4714875"/>
            <a:ext cx="4887912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 t="29000" b="5900"/>
          <a:stretch/>
        </p:blipFill>
        <p:spPr>
          <a:xfrm>
            <a:off x="2483767" y="761999"/>
            <a:ext cx="6648279" cy="609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371600" y="2420888"/>
            <a:ext cx="6400799" cy="622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685800" y="762000"/>
            <a:ext cx="77724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/>
        </p:nvCxnSpPr>
        <p:spPr>
          <a:xfrm>
            <a:off x="685800" y="762000"/>
            <a:ext cx="77724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72816"/>
            <a:ext cx="7772400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052736"/>
            <a:ext cx="7772400" cy="5043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ge di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gelijking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90872" y="90872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778696" y="1548482"/>
            <a:ext cx="4041774" cy="4616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3"/>
          </p:nvPr>
        </p:nvSpPr>
        <p:spPr>
          <a:xfrm>
            <a:off x="4769939" y="910146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4"/>
          </p:nvPr>
        </p:nvSpPr>
        <p:spPr>
          <a:xfrm>
            <a:off x="601216" y="1558217"/>
            <a:ext cx="4041774" cy="4607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 of hoofdstu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 t="29000" b="5900"/>
          <a:stretch/>
        </p:blipFill>
        <p:spPr>
          <a:xfrm>
            <a:off x="2483767" y="761999"/>
            <a:ext cx="6648279" cy="609599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guur of plaatje met omschrijving en bijschrif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99591" y="831167"/>
            <a:ext cx="3008313" cy="1068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99591" y="1906289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/>
          <p:nvPr/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Klik om de kop tekst te bewerken</a:t>
            </a:r>
          </a:p>
        </p:txBody>
      </p:sp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4139951" y="831167"/>
            <a:ext cx="4775447" cy="483008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932039" y="5733255"/>
            <a:ext cx="3983360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924800" y="6477000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C3E3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  <a:p>
            <a:pPr marL="0" lvl="0" indent="0">
              <a:spcBef>
                <a:spcPts val="0"/>
              </a:spcBef>
              <a:buNone/>
            </a:pPr>
            <a:endParaRPr sz="800" b="0" i="0" u="none" strike="noStrike" cap="none" baseline="0">
              <a:solidFill>
                <a:srgbClr val="3C3E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hape 10"/>
          <p:cNvCxnSpPr/>
          <p:nvPr/>
        </p:nvCxnSpPr>
        <p:spPr>
          <a:xfrm>
            <a:off x="685800" y="762000"/>
            <a:ext cx="77724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Shape 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60232" y="0"/>
            <a:ext cx="1908919" cy="76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371600" y="2420888"/>
            <a:ext cx="6400799" cy="622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1772816"/>
            <a:ext cx="7772400" cy="504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3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Introductie</a:t>
            </a:r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3" y="3088209"/>
            <a:ext cx="5904656" cy="2357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Bestuur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1052736"/>
            <a:ext cx="7772400" cy="5043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l-NL" sz="2400">
                <a:solidFill>
                  <a:schemeClr val="dk1"/>
                </a:solidFill>
              </a:rPr>
              <a:t>Representatieve samenstelling uit alle geledingen</a:t>
            </a:r>
          </a:p>
        </p:txBody>
      </p:sp>
      <p:graphicFrame>
        <p:nvGraphicFramePr>
          <p:cNvPr id="131" name="Shape 131"/>
          <p:cNvGraphicFramePr/>
          <p:nvPr/>
        </p:nvGraphicFramePr>
        <p:xfrm>
          <a:off x="952500" y="1905000"/>
          <a:ext cx="7239000" cy="3169680"/>
        </p:xfrm>
        <a:graphic>
          <a:graphicData uri="http://schemas.openxmlformats.org/drawingml/2006/table">
            <a:tbl>
              <a:tblPr>
                <a:noFill/>
                <a:tableStyleId>{E6E189B8-AC8E-4B03-9A70-9E7ADA37398F}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 b="1">
                          <a:solidFill>
                            <a:schemeClr val="lt1"/>
                          </a:solidFill>
                        </a:rPr>
                        <a:t>Functie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 b="1">
                          <a:solidFill>
                            <a:schemeClr val="lt1"/>
                          </a:solidFill>
                        </a:rPr>
                        <a:t>Naam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Voorzitter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Marcel Noltenius (NL)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Penningmeester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Jeroen Tishauser (NL)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Secretaris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Anton Beks (NL)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Kennisproducten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Alex van Loon (NL)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Onderzoek en Innovatie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Tom Brijs (BE)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Opleiding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Frank Bemelmans (NL)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Processen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Johan Kuppens (BE)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Lidmaatschap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1052736"/>
            <a:ext cx="7772400" cy="5043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8" name="Shape 138"/>
          <p:cNvGraphicFramePr/>
          <p:nvPr/>
        </p:nvGraphicFramePr>
        <p:xfrm>
          <a:off x="952500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{A716DEF1-5590-4096-A41D-54B2C47E0AFC}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 b="1">
                          <a:solidFill>
                            <a:schemeClr val="lt1"/>
                          </a:solidFill>
                        </a:rPr>
                        <a:t>Type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 b="1">
                          <a:solidFill>
                            <a:schemeClr val="lt1"/>
                          </a:solidFill>
                        </a:rPr>
                        <a:t>Lidgeld 2015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Bedrijf inclusief 2 vertekenwoordigers</a:t>
                      </a:r>
                      <a:br>
                        <a:rPr lang="nl-NL"/>
                      </a:br>
                      <a:r>
                        <a:rPr lang="nl-NL"/>
                        <a:t>Bijkomende Leden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200 Euro</a:t>
                      </a:r>
                      <a:br>
                        <a:rPr lang="nl-NL"/>
                      </a:br>
                      <a:r>
                        <a:rPr lang="nl-NL"/>
                        <a:t>+ 75 Euro (tot maximaal 950 Euro)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Persoonlijk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75 Euro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Student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10 Euro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1628800"/>
            <a:ext cx="8478346" cy="33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Visie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1052736"/>
            <a:ext cx="7772400" cy="5043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Ontwerpers, van steeds complexere verkeersinfrastructuur streven naar een voortdurende ontwikkeling, uitwisseling en versterking van hun </a:t>
            </a:r>
            <a:r>
              <a:rPr lang="nl-NL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kennis</a:t>
            </a:r>
            <a:r>
              <a:rPr lang="nl-NL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nl-NL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competenties</a:t>
            </a:r>
            <a:r>
              <a:rPr lang="nl-NL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zodat zij adequaat kunnen blijven inspelen op de snel evoluerende maatschappelijke eisen qua functionaliteit, veiligheid, integraliteit en duurzaamheid.</a:t>
            </a: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4293096"/>
            <a:ext cx="1800000" cy="10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4293096"/>
            <a:ext cx="180000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5">
            <a:alphaModFix/>
          </a:blip>
          <a:srcRect r="2073"/>
          <a:stretch/>
        </p:blipFill>
        <p:spPr>
          <a:xfrm>
            <a:off x="4932039" y="4219837"/>
            <a:ext cx="1800400" cy="128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2279" y="4293096"/>
            <a:ext cx="1685543" cy="1164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Missie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1052736"/>
            <a:ext cx="7772400" cy="5043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VIO wil als vakvereniging bijdragen aan de realisatie van betere verkeersinfrastrcutuur door het ontwikkelen van het vak van infra-ontwerper op het vlak van </a:t>
            </a:r>
            <a:br>
              <a:rPr lang="nl-NL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kennis – opleiding – innovatie – processen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Shape 58"/>
          <p:cNvGrpSpPr/>
          <p:nvPr/>
        </p:nvGrpSpPr>
        <p:grpSpPr>
          <a:xfrm>
            <a:off x="2232260" y="2708175"/>
            <a:ext cx="4572347" cy="4035687"/>
            <a:chOff x="2232260" y="2708175"/>
            <a:chExt cx="4572347" cy="4035687"/>
          </a:xfrm>
        </p:grpSpPr>
        <p:sp>
          <p:nvSpPr>
            <p:cNvPr id="59" name="Shape 59"/>
            <p:cNvSpPr/>
            <p:nvPr/>
          </p:nvSpPr>
          <p:spPr>
            <a:xfrm rot="5400000" flipH="1">
              <a:off x="4441446" y="2708175"/>
              <a:ext cx="179999" cy="179999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2895161" y="2797308"/>
              <a:ext cx="3240000" cy="3240000"/>
            </a:xfrm>
            <a:prstGeom prst="ellipse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 rot="-8538259" flipH="1">
              <a:off x="5803365" y="5202415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 rot="-1651865" flipH="1">
              <a:off x="3038010" y="5173509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3829190" y="5379169"/>
              <a:ext cx="1371237" cy="136469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nl-NL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INNOVATIE </a:t>
              </a:r>
            </a:p>
          </p:txBody>
        </p:sp>
        <p:sp>
          <p:nvSpPr>
            <p:cNvPr id="64" name="Shape 64"/>
            <p:cNvSpPr/>
            <p:nvPr/>
          </p:nvSpPr>
          <p:spPr>
            <a:xfrm flipH="1">
              <a:off x="3828601" y="3717596"/>
              <a:ext cx="1371237" cy="136469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nl-NL" sz="1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PROCESSEN</a:t>
              </a:r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32260" y="2983082"/>
              <a:ext cx="1439999" cy="14399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nl-NL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KENNIS</a:t>
              </a:r>
            </a:p>
          </p:txBody>
        </p:sp>
        <p:sp>
          <p:nvSpPr>
            <p:cNvPr id="66" name="Shape 66"/>
            <p:cNvSpPr/>
            <p:nvPr/>
          </p:nvSpPr>
          <p:spPr>
            <a:xfrm flipH="1">
              <a:off x="5364607" y="2978233"/>
              <a:ext cx="1439999" cy="14399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nl-NL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OPLEIDING</a:t>
              </a:r>
            </a:p>
          </p:txBody>
        </p:sp>
        <p:cxnSp>
          <p:nvCxnSpPr>
            <p:cNvPr id="67" name="Shape 67"/>
            <p:cNvCxnSpPr/>
            <p:nvPr/>
          </p:nvCxnSpPr>
          <p:spPr>
            <a:xfrm>
              <a:off x="3578878" y="4044737"/>
              <a:ext cx="288000" cy="1440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68" name="Shape 68"/>
            <p:cNvCxnSpPr/>
            <p:nvPr/>
          </p:nvCxnSpPr>
          <p:spPr>
            <a:xfrm flipH="1">
              <a:off x="5170369" y="4051469"/>
              <a:ext cx="288000" cy="1440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69" name="Shape 69"/>
            <p:cNvCxnSpPr/>
            <p:nvPr/>
          </p:nvCxnSpPr>
          <p:spPr>
            <a:xfrm>
              <a:off x="4512814" y="5073651"/>
              <a:ext cx="1405" cy="2880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Strategie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1052736"/>
            <a:ext cx="8170168" cy="5043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verenigen</a:t>
            </a:r>
            <a:r>
              <a:rPr lang="nl-NL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van alle infra-ontwerpers en hun organisaties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gericht</a:t>
            </a:r>
            <a:r>
              <a:rPr lang="nl-NL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 de Nederlandse en Vlaamse/Belgische markt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</a:t>
            </a:r>
            <a:r>
              <a:rPr lang="nl-NL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 hoofd- en regionale infrastructuur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complementair</a:t>
            </a:r>
            <a:r>
              <a:rPr lang="nl-NL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aan bestaande organisaties en instellingen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praktijkgericht</a:t>
            </a:r>
            <a:r>
              <a:rPr lang="nl-NL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nl-NL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innovatiegedreven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r>
              <a:rPr lang="nl-NL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kennis- en informatieuitwisseling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Effectieve organisatie </a:t>
            </a:r>
            <a:r>
              <a:rPr lang="nl-NL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middels 4 themagroepen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3060" y="4869160"/>
            <a:ext cx="3198439" cy="1599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Thema’s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1052736"/>
            <a:ext cx="7772400" cy="5043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Shape 83"/>
          <p:cNvGrpSpPr/>
          <p:nvPr/>
        </p:nvGrpSpPr>
        <p:grpSpPr>
          <a:xfrm>
            <a:off x="2175035" y="1611275"/>
            <a:ext cx="4572347" cy="4035694"/>
            <a:chOff x="2232260" y="2708175"/>
            <a:chExt cx="4572347" cy="4035694"/>
          </a:xfrm>
        </p:grpSpPr>
        <p:sp>
          <p:nvSpPr>
            <p:cNvPr id="84" name="Shape 84"/>
            <p:cNvSpPr/>
            <p:nvPr/>
          </p:nvSpPr>
          <p:spPr>
            <a:xfrm rot="5400000" flipH="1">
              <a:off x="4441446" y="2708175"/>
              <a:ext cx="179999" cy="179999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2895161" y="2797308"/>
              <a:ext cx="3240000" cy="3240000"/>
            </a:xfrm>
            <a:prstGeom prst="ellipse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-8538551" flipH="1">
              <a:off x="5803380" y="5202358"/>
              <a:ext cx="180078" cy="180078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-1650296" flipH="1">
              <a:off x="3037998" y="5173480"/>
              <a:ext cx="179938" cy="179938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flipH="1">
              <a:off x="3829128" y="5379169"/>
              <a:ext cx="1371300" cy="13646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nl-NL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INNOVATIE </a:t>
              </a:r>
            </a:p>
          </p:txBody>
        </p:sp>
        <p:sp>
          <p:nvSpPr>
            <p:cNvPr id="89" name="Shape 89"/>
            <p:cNvSpPr/>
            <p:nvPr/>
          </p:nvSpPr>
          <p:spPr>
            <a:xfrm flipH="1">
              <a:off x="3828539" y="3717596"/>
              <a:ext cx="1371300" cy="13646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nl-NL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ONTWERP-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nl-NL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PROCESSEN</a:t>
              </a:r>
            </a:p>
          </p:txBody>
        </p:sp>
        <p:sp>
          <p:nvSpPr>
            <p:cNvPr id="90" name="Shape 90"/>
            <p:cNvSpPr/>
            <p:nvPr/>
          </p:nvSpPr>
          <p:spPr>
            <a:xfrm flipH="1">
              <a:off x="2232260" y="2983082"/>
              <a:ext cx="1439999" cy="14399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nl-NL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KENNIS-</a:t>
              </a:r>
              <a:br>
                <a:rPr lang="nl-NL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nl-NL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PRODUCTEN</a:t>
              </a:r>
            </a:p>
          </p:txBody>
        </p:sp>
        <p:sp>
          <p:nvSpPr>
            <p:cNvPr id="91" name="Shape 91"/>
            <p:cNvSpPr/>
            <p:nvPr/>
          </p:nvSpPr>
          <p:spPr>
            <a:xfrm flipH="1">
              <a:off x="5364607" y="2978233"/>
              <a:ext cx="1439999" cy="14399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nl-NL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OPLEIDING</a:t>
              </a:r>
            </a:p>
          </p:txBody>
        </p:sp>
        <p:cxnSp>
          <p:nvCxnSpPr>
            <p:cNvPr id="92" name="Shape 92"/>
            <p:cNvCxnSpPr/>
            <p:nvPr/>
          </p:nvCxnSpPr>
          <p:spPr>
            <a:xfrm>
              <a:off x="3578878" y="4044737"/>
              <a:ext cx="288000" cy="1440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93" name="Shape 93"/>
            <p:cNvCxnSpPr/>
            <p:nvPr/>
          </p:nvCxnSpPr>
          <p:spPr>
            <a:xfrm flipH="1">
              <a:off x="5170369" y="4051469"/>
              <a:ext cx="288000" cy="1440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94" name="Shape 94"/>
            <p:cNvCxnSpPr/>
            <p:nvPr/>
          </p:nvCxnSpPr>
          <p:spPr>
            <a:xfrm>
              <a:off x="4512814" y="5073651"/>
              <a:ext cx="1500" cy="2880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680574" y="1052736"/>
            <a:ext cx="3891426" cy="3171707"/>
          </a:xfrm>
          <a:prstGeom prst="rect">
            <a:avLst/>
          </a:prstGeom>
          <a:noFill/>
          <a:ln>
            <a:noFill/>
          </a:ln>
        </p:spPr>
        <p:txBody>
          <a:bodyPr lIns="72000" tIns="36000" rIns="72000" bIns="36000" anchor="t" anchorCtr="0">
            <a:noAutofit/>
          </a:bodyPr>
          <a:lstStyle/>
          <a:p>
            <a:pPr marL="185738" marR="0" lvl="0" indent="-185738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KENNISPRODUCTEN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inventariseren, vergelijken, beoordelen, afstemmen en delen van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ontwerpkennis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NL/VL/buitenland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afstemmen van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best-practices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tussen betrokken organisaties en instellingen in NL/VL 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identificeren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kennisbehoeften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initiëren onderzoek &amp; ontwikkeling nieuwe kennisproducten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klankbord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voor kennisinstituten zoals:</a:t>
            </a:r>
            <a:b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CROW, OCW, IMOB, SWOV, VVN, ...</a:t>
            </a:r>
          </a:p>
          <a:p>
            <a:pPr marL="185738" marR="0" lvl="0" indent="-96838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5738" marR="0" lvl="0" indent="-968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Ambities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572000" y="1047333"/>
            <a:ext cx="3874915" cy="3171707"/>
          </a:xfrm>
          <a:prstGeom prst="rect">
            <a:avLst/>
          </a:prstGeom>
          <a:noFill/>
          <a:ln>
            <a:noFill/>
          </a:ln>
        </p:spPr>
        <p:txBody>
          <a:bodyPr lIns="72000" tIns="36000" rIns="72000" bIns="36000" anchor="t" anchorCtr="0">
            <a:noAutofit/>
          </a:bodyPr>
          <a:lstStyle/>
          <a:p>
            <a:pPr marL="185738" marR="0" lvl="0" indent="-185738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OPLEIDING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verbeteren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 (hoge)scholen, door meewerken aan lesmateriaal en geven gastcolleges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initiëren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leerstoel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‘wegontwerp’ aan universiteiten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promoten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van het beroep van wegontwerper, het vak aantrekkelijk maken voor studenten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organiseren van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bijscholingen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certificeren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van wegontwerpers</a:t>
            </a:r>
          </a:p>
          <a:p>
            <a:pPr marL="185738" marR="0" lvl="0" indent="-185738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5738" marR="0" lvl="0" indent="-968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4572000" y="3213742"/>
            <a:ext cx="3886200" cy="3171707"/>
          </a:xfrm>
          <a:prstGeom prst="rect">
            <a:avLst/>
          </a:prstGeom>
          <a:noFill/>
          <a:ln>
            <a:noFill/>
          </a:ln>
        </p:spPr>
        <p:txBody>
          <a:bodyPr lIns="72000" tIns="36000" rIns="72000" bIns="36000" anchor="t" anchorCtr="0">
            <a:noAutofit/>
          </a:bodyPr>
          <a:lstStyle/>
          <a:p>
            <a:pPr marL="185738" marR="0" lvl="0" indent="-185738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ONTWERPPROCESSEN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situeren/expliciteren van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wegontwerpprocessen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relatie tot complementaire ontwerpprocessen en externe beheersprocessen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verzamelen, vergelijken, beoordelen, afstemmen en delen van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best-practices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m.b.t.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BIM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identificeren en oplossen van knelpunten bij de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informatieuitwisseling OG&lt;&gt;ON 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draaischijf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van kennis en informatie voor aanverwante organisaties en marktpartijen</a:t>
            </a:r>
          </a:p>
          <a:p>
            <a:pPr marL="185738" marR="0" lvl="0" indent="-968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685800" y="3209619"/>
            <a:ext cx="3886200" cy="3171707"/>
          </a:xfrm>
          <a:prstGeom prst="rect">
            <a:avLst/>
          </a:prstGeom>
          <a:noFill/>
          <a:ln>
            <a:noFill/>
          </a:ln>
        </p:spPr>
        <p:txBody>
          <a:bodyPr lIns="72000" tIns="36000" rIns="72000" bIns="36000" anchor="t" anchorCtr="0">
            <a:noAutofit/>
          </a:bodyPr>
          <a:lstStyle/>
          <a:p>
            <a:pPr marL="185738" marR="0" lvl="0" indent="-185738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ONDERZOEK &amp; INNOVATIE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anticiperen op maatschappelijke/technologische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ontwikkelingen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m.b.t. mobiliteit &amp; wegontwerp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identificeren en initiëren van toepassingsgerichte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innovaties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o.a. testen en valideren van ontwerpen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afstemmen en samenwerken met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onderzoek-instellingen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innovatieve organisaties</a:t>
            </a:r>
          </a:p>
          <a:p>
            <a:pPr marL="85725" marR="0" lvl="0" indent="-85725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aanspreekpunt voor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academici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nl-NL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</a:t>
            </a:r>
            <a:r>
              <a:rPr lang="nl-NL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binnen- en buitenland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Jaarplannen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1052736"/>
            <a:ext cx="7772400" cy="5043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Studiedage</a:t>
            </a:r>
            <a:r>
              <a:rPr lang="nl-NL" sz="2400" dirty="0">
                <a:solidFill>
                  <a:schemeClr val="dk1"/>
                </a:solidFill>
              </a:rPr>
              <a:t>n </a:t>
            </a: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Kennisproducten</a:t>
            </a: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2400" dirty="0">
                <a:solidFill>
                  <a:schemeClr val="dk1"/>
                </a:solidFill>
              </a:rPr>
              <a:t>Onderwijs</a:t>
            </a: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VIOdag</a:t>
            </a: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Doelgroepen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1052736"/>
            <a:ext cx="7772400" cy="5043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l-NL" sz="2400">
                <a:solidFill>
                  <a:schemeClr val="dk1"/>
                </a:solidFill>
              </a:rPr>
              <a:t>Alle bedrijven die aan Infra-ontwerp doen</a:t>
            </a:r>
          </a:p>
        </p:txBody>
      </p:sp>
      <p:graphicFrame>
        <p:nvGraphicFramePr>
          <p:cNvPr id="117" name="Shape 117"/>
          <p:cNvGraphicFramePr/>
          <p:nvPr/>
        </p:nvGraphicFramePr>
        <p:xfrm>
          <a:off x="952500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{CC38C0DF-37B9-4BF1-8E1B-6CEDD9C0CE53}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 b="1">
                          <a:solidFill>
                            <a:schemeClr val="lt1"/>
                          </a:solidFill>
                        </a:rPr>
                        <a:t>Bedrijven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 b="1">
                          <a:solidFill>
                            <a:schemeClr val="lt1"/>
                          </a:solidFill>
                        </a:rPr>
                        <a:t>Personen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Overheidsorganisaties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Beleidsmakers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Onderwijsinstellingen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Docenten en Studenten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Onderzoeksinstellingen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Onderzoekers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Ingenieursbureaus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Ontwerpers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Adviesbureaus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Adviseurs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Aannemers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Ontwerpleiders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Marktpartijen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nl-NL"/>
                        <a:t>Specialisten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11560" y="260647"/>
            <a:ext cx="6480719" cy="44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Leden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1052736"/>
            <a:ext cx="7772400" cy="5043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524" y="1501775"/>
            <a:ext cx="8236126" cy="32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emplate VIO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Diavoorstelling (4:3)</PresentationFormat>
  <Paragraphs>95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Noto Symbol</vt:lpstr>
      <vt:lpstr>Verdana</vt:lpstr>
      <vt:lpstr>template VIO</vt:lpstr>
      <vt:lpstr>Introductie</vt:lpstr>
      <vt:lpstr>Visie</vt:lpstr>
      <vt:lpstr>Missie</vt:lpstr>
      <vt:lpstr>Strategie</vt:lpstr>
      <vt:lpstr>Thema’s</vt:lpstr>
      <vt:lpstr>Ambities</vt:lpstr>
      <vt:lpstr>Jaarplannen</vt:lpstr>
      <vt:lpstr>Doelgroepen</vt:lpstr>
      <vt:lpstr>Leden</vt:lpstr>
      <vt:lpstr>Bestuur</vt:lpstr>
      <vt:lpstr>Lidmaatschap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</dc:title>
  <cp:lastModifiedBy>Tishauser, Jeroen</cp:lastModifiedBy>
  <cp:revision>1</cp:revision>
  <dcterms:modified xsi:type="dcterms:W3CDTF">2018-12-03T13:52:34Z</dcterms:modified>
</cp:coreProperties>
</file>